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6" d="100"/>
          <a:sy n="156" d="100"/>
        </p:scale>
        <p:origin x="-630" y="-90"/>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We can stop it at around 2 min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We can share an instance when our ESOL student took issue with religion in America (i.e. Muslims and fasting vs. lunchtime during Ramadan, Jehovah Witness and holidays, etc.)</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 name="Shape 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We can share an experience about an ESOL student we’ve had who might have “cried” to belong.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indent="304800" algn="ctr">
              <a:buSzPct val="100000"/>
              <a:defRPr sz="4800"/>
            </a:lvl1pPr>
            <a:lvl2pPr indent="304800" algn="ctr">
              <a:buSzPct val="100000"/>
              <a:defRPr sz="4800"/>
            </a:lvl2pPr>
            <a:lvl3pPr indent="304800" algn="ctr">
              <a:buSzPct val="100000"/>
              <a:defRPr sz="4800"/>
            </a:lvl3pPr>
            <a:lvl4pPr indent="304800" algn="ctr">
              <a:buSzPct val="100000"/>
              <a:defRPr sz="4800"/>
            </a:lvl4pPr>
            <a:lvl5pPr indent="304800" algn="ctr">
              <a:buSzPct val="100000"/>
              <a:defRPr sz="4800"/>
            </a:lvl5pPr>
            <a:lvl6pPr indent="304800" algn="ctr">
              <a:buSzPct val="100000"/>
              <a:defRPr sz="4800"/>
            </a:lvl6pPr>
            <a:lvl7pPr indent="304800" algn="ctr">
              <a:buSzPct val="100000"/>
              <a:defRPr sz="4800"/>
            </a:lvl7pPr>
            <a:lvl8pPr indent="304800" algn="ctr">
              <a:buSzPct val="100000"/>
              <a:defRPr sz="4800"/>
            </a:lvl8pPr>
            <a:lvl9pPr indent="304800" algn="ctr">
              <a:buSzPct val="100000"/>
              <a:defRPr sz="4800"/>
            </a:lvl9pPr>
          </a:lstStyle>
          <a:p>
            <a:endParaRPr/>
          </a:p>
        </p:txBody>
      </p:sp>
      <p:sp>
        <p:nvSpPr>
          <p:cNvPr id="9" name="Shape 9"/>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marL="0" algn="ctr">
              <a:spcBef>
                <a:spcPts val="0"/>
              </a:spcBef>
              <a:buClr>
                <a:schemeClr val="dk2"/>
              </a:buClr>
              <a:buNone/>
              <a:defRPr>
                <a:solidFill>
                  <a:schemeClr val="dk2"/>
                </a:solidFill>
              </a:defRPr>
            </a:lvl1pPr>
            <a:lvl2pPr marL="0" indent="190500" algn="ctr">
              <a:spcBef>
                <a:spcPts val="0"/>
              </a:spcBef>
              <a:buClr>
                <a:schemeClr val="dk2"/>
              </a:buClr>
              <a:buSzPct val="100000"/>
              <a:buNone/>
              <a:defRPr sz="3000">
                <a:solidFill>
                  <a:schemeClr val="dk2"/>
                </a:solidFill>
              </a:defRPr>
            </a:lvl2pPr>
            <a:lvl3pPr marL="0" indent="190500" algn="ctr">
              <a:spcBef>
                <a:spcPts val="0"/>
              </a:spcBef>
              <a:buClr>
                <a:schemeClr val="dk2"/>
              </a:buClr>
              <a:buSzPct val="100000"/>
              <a:buNone/>
              <a:defRPr sz="3000">
                <a:solidFill>
                  <a:schemeClr val="dk2"/>
                </a:solidFill>
              </a:defRPr>
            </a:lvl3pPr>
            <a:lvl4pPr marL="0" indent="190500" algn="ctr">
              <a:spcBef>
                <a:spcPts val="0"/>
              </a:spcBef>
              <a:buClr>
                <a:schemeClr val="dk2"/>
              </a:buClr>
              <a:buSzPct val="100000"/>
              <a:buNone/>
              <a:defRPr sz="3000">
                <a:solidFill>
                  <a:schemeClr val="dk2"/>
                </a:solidFill>
              </a:defRPr>
            </a:lvl4pPr>
            <a:lvl5pPr marL="0" indent="190500" algn="ctr">
              <a:spcBef>
                <a:spcPts val="0"/>
              </a:spcBef>
              <a:buClr>
                <a:schemeClr val="dk2"/>
              </a:buClr>
              <a:buSzPct val="100000"/>
              <a:buNone/>
              <a:defRPr sz="3000">
                <a:solidFill>
                  <a:schemeClr val="dk2"/>
                </a:solidFill>
              </a:defRPr>
            </a:lvl5pPr>
            <a:lvl6pPr marL="0" indent="190500" algn="ctr">
              <a:spcBef>
                <a:spcPts val="0"/>
              </a:spcBef>
              <a:buClr>
                <a:schemeClr val="dk2"/>
              </a:buClr>
              <a:buSzPct val="100000"/>
              <a:buNone/>
              <a:defRPr sz="3000">
                <a:solidFill>
                  <a:schemeClr val="dk2"/>
                </a:solidFill>
              </a:defRPr>
            </a:lvl6pPr>
            <a:lvl7pPr marL="0" indent="190500" algn="ctr">
              <a:spcBef>
                <a:spcPts val="0"/>
              </a:spcBef>
              <a:buClr>
                <a:schemeClr val="dk2"/>
              </a:buClr>
              <a:buSzPct val="100000"/>
              <a:buNone/>
              <a:defRPr sz="3000">
                <a:solidFill>
                  <a:schemeClr val="dk2"/>
                </a:solidFill>
              </a:defRPr>
            </a:lvl7pPr>
            <a:lvl8pPr marL="0" indent="190500" algn="ctr">
              <a:spcBef>
                <a:spcPts val="0"/>
              </a:spcBef>
              <a:buClr>
                <a:schemeClr val="dk2"/>
              </a:buClr>
              <a:buSzPct val="100000"/>
              <a:buNone/>
              <a:defRPr sz="3000">
                <a:solidFill>
                  <a:schemeClr val="dk2"/>
                </a:solidFill>
              </a:defRPr>
            </a:lvl8pPr>
            <a:lvl9pPr marL="0" indent="190500"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5" name="Shape 15"/>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6" name="Shape 16"/>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marL="285750" indent="-171450" algn="ctr">
              <a:spcBef>
                <a:spcPts val="36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F9000"/>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p:spPr>
        <p:txBody>
          <a:bodyPr lIns="91425" tIns="91425" rIns="91425" bIns="91425" anchor="b" anchorCtr="0"/>
          <a:lstStyle>
            <a:lvl1pPr marL="0">
              <a:buClr>
                <a:schemeClr val="dk1"/>
              </a:buClr>
              <a:buSzPct val="100000"/>
              <a:buNone/>
              <a:defRPr sz="3600" b="1">
                <a:solidFill>
                  <a:schemeClr val="dk1"/>
                </a:solidFill>
              </a:defRPr>
            </a:lvl1pPr>
            <a:lvl2pPr marL="0" indent="228600">
              <a:buClr>
                <a:schemeClr val="dk1"/>
              </a:buClr>
              <a:buSzPct val="100000"/>
              <a:buNone/>
              <a:defRPr sz="3600" b="1">
                <a:solidFill>
                  <a:schemeClr val="dk1"/>
                </a:solidFil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marL="342900" indent="-152400">
              <a:spcBef>
                <a:spcPts val="600"/>
              </a:spcBef>
              <a:buClr>
                <a:schemeClr val="dk1"/>
              </a:buClr>
              <a:buSzPct val="100000"/>
              <a:defRPr sz="3000">
                <a:solidFill>
                  <a:schemeClr val="dk1"/>
                </a:solidFill>
              </a:defRPr>
            </a:lvl1pPr>
            <a:lvl2pPr marL="742950" indent="-133350">
              <a:spcBef>
                <a:spcPts val="480"/>
              </a:spcBef>
              <a:buClr>
                <a:schemeClr val="dk1"/>
              </a:buClr>
              <a:buSzPct val="100000"/>
              <a:defRPr sz="2400">
                <a:solidFill>
                  <a:schemeClr val="dk1"/>
                </a:solidFill>
              </a:defRPr>
            </a:lvl2pPr>
            <a:lvl3pPr marL="1143000" indent="-76200">
              <a:spcBef>
                <a:spcPts val="480"/>
              </a:spcBef>
              <a:buClr>
                <a:schemeClr val="dk1"/>
              </a:buClr>
              <a:buSzPct val="100000"/>
              <a:defRPr sz="2400">
                <a:solidFill>
                  <a:schemeClr val="dk1"/>
                </a:solidFill>
              </a:defRPr>
            </a:lvl3pPr>
            <a:lvl4pPr marL="1600200" indent="-114300">
              <a:spcBef>
                <a:spcPts val="360"/>
              </a:spcBef>
              <a:buClr>
                <a:schemeClr val="dk1"/>
              </a:buClr>
              <a:buSzPct val="100000"/>
              <a:defRPr sz="1800">
                <a:solidFill>
                  <a:schemeClr val="dk1"/>
                </a:solidFill>
              </a:defRPr>
            </a:lvl4pPr>
            <a:lvl5pPr marL="2057400" indent="-114300">
              <a:spcBef>
                <a:spcPts val="360"/>
              </a:spcBef>
              <a:buClr>
                <a:schemeClr val="dk1"/>
              </a:buClr>
              <a:buSzPct val="100000"/>
              <a:defRPr sz="1800">
                <a:solidFill>
                  <a:schemeClr val="dk1"/>
                </a:solidFill>
              </a:defRPr>
            </a:lvl5pPr>
            <a:lvl6pPr marL="2514600" indent="-114300">
              <a:spcBef>
                <a:spcPts val="360"/>
              </a:spcBef>
              <a:buClr>
                <a:schemeClr val="dk1"/>
              </a:buClr>
              <a:buSzPct val="100000"/>
              <a:defRPr sz="1800">
                <a:solidFill>
                  <a:schemeClr val="dk1"/>
                </a:solidFill>
              </a:defRPr>
            </a:lvl6pPr>
            <a:lvl7pPr marL="2971800" indent="-114300">
              <a:spcBef>
                <a:spcPts val="360"/>
              </a:spcBef>
              <a:buClr>
                <a:schemeClr val="dk1"/>
              </a:buClr>
              <a:buSzPct val="100000"/>
              <a:defRPr sz="1800">
                <a:solidFill>
                  <a:schemeClr val="dk1"/>
                </a:solidFill>
              </a:defRPr>
            </a:lvl7pPr>
            <a:lvl8pPr marL="3429000" indent="-114300">
              <a:spcBef>
                <a:spcPts val="360"/>
              </a:spcBef>
              <a:buClr>
                <a:schemeClr val="dk1"/>
              </a:buClr>
              <a:buSzPct val="100000"/>
              <a:defRPr sz="1800">
                <a:solidFill>
                  <a:schemeClr val="dk1"/>
                </a:solidFill>
              </a:defRPr>
            </a:lvl8pPr>
            <a:lvl9pPr marL="3886200" indent="-114300">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cHUML0EZ1BQ"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hyperlink" Target="http://www.npr.org/2013/05/11/181685674/a-nigerian-americanah-novel-about-love-race-and-hair"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npr.org/2013/05/11/181685674/a-nigerian-americanah-novel-about-love-race-and-hair"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KtYarYhKa9c"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hyperlink" Target="http://www.npr.org/2013/06/27/195598496/americanah-author-explains-learning-to-be-black-in-the-u-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hyperlink" Target="http://www.npr.org/2013/06/27/195598496/americanah-author-explains-learning-to-be-black-in-the-u-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hyperlink" Target="http://www.l3.ulg.ac.be/adichie/cnabio.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npr.org/2013/06/27/195598496/americanah-author-explains-learning-to-be-black-in-the-u-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0uW9AbMBoF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685800" y="709451"/>
            <a:ext cx="7772400" cy="2033700"/>
          </a:xfrm>
          <a:prstGeom prst="rect">
            <a:avLst/>
          </a:prstGeom>
        </p:spPr>
        <p:txBody>
          <a:bodyPr lIns="91425" tIns="91425" rIns="91425" bIns="91425" anchor="b" anchorCtr="0">
            <a:noAutofit/>
          </a:bodyPr>
          <a:lstStyle/>
          <a:p>
            <a:pPr lvl="0" rtl="0">
              <a:buClr>
                <a:schemeClr val="dk1"/>
              </a:buClr>
              <a:buSzPct val="78571"/>
              <a:buFont typeface="Arial"/>
              <a:buNone/>
            </a:pPr>
            <a:r>
              <a:rPr lang="en" sz="1400"/>
              <a:t>Book Circle/Book Report by</a:t>
            </a:r>
          </a:p>
          <a:p>
            <a:pPr lvl="0" rtl="0">
              <a:buClr>
                <a:schemeClr val="dk1"/>
              </a:buClr>
              <a:buSzPct val="78571"/>
              <a:buFont typeface="Arial"/>
              <a:buNone/>
            </a:pPr>
            <a:r>
              <a:rPr lang="en" sz="1400"/>
              <a:t>Kendra Castelow &amp; Aisha Evans</a:t>
            </a:r>
          </a:p>
          <a:p>
            <a:endParaRPr/>
          </a:p>
        </p:txBody>
      </p:sp>
      <p:sp>
        <p:nvSpPr>
          <p:cNvPr id="24" name="Shape 24"/>
          <p:cNvSpPr txBox="1">
            <a:spLocks noGrp="1"/>
          </p:cNvSpPr>
          <p:nvPr>
            <p:ph type="subTitle" idx="1"/>
          </p:nvPr>
        </p:nvSpPr>
        <p:spPr>
          <a:xfrm>
            <a:off x="685800" y="2840043"/>
            <a:ext cx="7772400" cy="2232599"/>
          </a:xfrm>
          <a:prstGeom prst="rect">
            <a:avLst/>
          </a:prstGeom>
        </p:spPr>
        <p:txBody>
          <a:bodyPr lIns="91425" tIns="91425" rIns="91425" bIns="91425" anchor="t" anchorCtr="0">
            <a:noAutofit/>
          </a:bodyPr>
          <a:lstStyle/>
          <a:p>
            <a:pPr lvl="0" rtl="0">
              <a:buNone/>
            </a:pPr>
            <a:r>
              <a:rPr lang="en" sz="1400" b="1">
                <a:solidFill>
                  <a:srgbClr val="000000"/>
                </a:solidFill>
              </a:rPr>
              <a:t>EDMG 6950/EDFS 6598</a:t>
            </a:r>
          </a:p>
          <a:p>
            <a:pPr lvl="0" rtl="0">
              <a:buNone/>
            </a:pPr>
            <a:r>
              <a:rPr lang="en" sz="1400" b="1">
                <a:solidFill>
                  <a:srgbClr val="000000"/>
                </a:solidFill>
              </a:rPr>
              <a:t>Spring 2014</a:t>
            </a:r>
          </a:p>
          <a:p>
            <a:pPr lvl="0" rtl="0">
              <a:buNone/>
            </a:pPr>
            <a:r>
              <a:rPr lang="en" sz="1400" b="1">
                <a:solidFill>
                  <a:srgbClr val="000000"/>
                </a:solidFill>
              </a:rPr>
              <a:t>GCSU</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solidFill>
                  <a:srgbClr val="000000"/>
                </a:solidFill>
              </a:rPr>
              <a:t>Ifemelu’s</a:t>
            </a:r>
            <a:r>
              <a:rPr lang="en"/>
              <a:t> Words...</a:t>
            </a:r>
          </a:p>
        </p:txBody>
      </p:sp>
      <p:sp>
        <p:nvSpPr>
          <p:cNvPr id="83" name="Shape 8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buNone/>
            </a:pPr>
            <a:r>
              <a:rPr lang="en" sz="2800"/>
              <a:t>“Of all their tribalisms, Americans are most uncomfortable with race. If you are having a conversation with an American, and you want to discuss something racial that you find interesting, and the American says, ‘Oh, it’s simplistic to say it’s race, racism is so complex,’ it means they just want you to shut up already.”</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Other Key Points for Debate</a:t>
            </a:r>
          </a:p>
        </p:txBody>
      </p:sp>
      <p:sp>
        <p:nvSpPr>
          <p:cNvPr id="89" name="Shape 8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00000"/>
              <a:buFont typeface="Arial"/>
              <a:buChar char="❖"/>
            </a:pPr>
            <a:r>
              <a:rPr lang="en"/>
              <a:t>Black Hair - Good vs. Bad</a:t>
            </a:r>
          </a:p>
          <a:p>
            <a:endParaRPr/>
          </a:p>
          <a:p>
            <a:pPr marL="457200" lvl="0" indent="-419100" rtl="0">
              <a:buClr>
                <a:schemeClr val="dk1"/>
              </a:buClr>
              <a:buSzPct val="100000"/>
              <a:buFont typeface="Arial"/>
              <a:buChar char="❖"/>
            </a:pPr>
            <a:r>
              <a:rPr lang="en"/>
              <a:t>Religion - Respect for Others vs. Radicalism</a:t>
            </a:r>
          </a:p>
          <a:p>
            <a:endParaRPr/>
          </a:p>
          <a:p>
            <a:pPr marL="457200" lvl="0" indent="-419100" rtl="0">
              <a:buClr>
                <a:schemeClr val="dk1"/>
              </a:buClr>
              <a:buSzPct val="100000"/>
              <a:buFont typeface="Arial"/>
              <a:buChar char="❖"/>
            </a:pPr>
            <a:r>
              <a:rPr lang="en"/>
              <a:t>Blackness in America - African vs. African-American</a:t>
            </a:r>
          </a:p>
          <a:p>
            <a:endParaRPr/>
          </a:p>
        </p:txBody>
      </p:sp>
      <p:pic>
        <p:nvPicPr>
          <p:cNvPr id="90" name="Shape 90"/>
          <p:cNvPicPr preferRelativeResize="0"/>
          <p:nvPr/>
        </p:nvPicPr>
        <p:blipFill>
          <a:blip r:embed="rId3"/>
          <a:stretch>
            <a:fillRect/>
          </a:stretch>
        </p:blipFill>
        <p:spPr>
          <a:xfrm>
            <a:off x="6981950" y="3579525"/>
            <a:ext cx="1704849" cy="1346324"/>
          </a:xfrm>
          <a:prstGeom prst="rect">
            <a:avLst/>
          </a:prstGeom>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Black Hair and the Movies</a:t>
            </a:r>
          </a:p>
        </p:txBody>
      </p:sp>
      <p:sp>
        <p:nvSpPr>
          <p:cNvPr id="96" name="Shape 9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00000"/>
              <a:buFont typeface="Arial"/>
              <a:buChar char="❖"/>
            </a:pPr>
            <a:r>
              <a:rPr lang="en"/>
              <a:t>What sort of impression can hair make?</a:t>
            </a:r>
          </a:p>
          <a:p>
            <a:pPr marL="457200" lvl="0" indent="-419100" rtl="0">
              <a:buClr>
                <a:schemeClr val="dk1"/>
              </a:buClr>
              <a:buSzPct val="100000"/>
              <a:buFont typeface="Arial"/>
              <a:buChar char="❖"/>
            </a:pPr>
            <a:r>
              <a:rPr lang="en"/>
              <a:t>What sort of hair is “attractive?”</a:t>
            </a:r>
          </a:p>
          <a:p>
            <a:pPr marL="457200" lvl="0" indent="-419100" rtl="0">
              <a:buClr>
                <a:schemeClr val="dk1"/>
              </a:buClr>
              <a:buSzPct val="100000"/>
              <a:buFont typeface="Arial"/>
              <a:buChar char="❖"/>
            </a:pPr>
            <a:r>
              <a:rPr lang="en"/>
              <a:t>Barber scene in “Coming to America”</a:t>
            </a:r>
          </a:p>
          <a:p>
            <a:pPr marL="457200" lvl="0" indent="-419100">
              <a:buClr>
                <a:schemeClr val="dk1"/>
              </a:buClr>
              <a:buSzPct val="100000"/>
              <a:buFont typeface="Arial"/>
              <a:buChar char="❖"/>
            </a:pPr>
            <a:r>
              <a:rPr lang="en" u="sng">
                <a:solidFill>
                  <a:schemeClr val="hlink"/>
                </a:solidFill>
                <a:hlinkClick r:id="rId3"/>
              </a:rPr>
              <a:t>Akeem and His Hair</a:t>
            </a:r>
          </a:p>
        </p:txBody>
      </p:sp>
      <p:pic>
        <p:nvPicPr>
          <p:cNvPr id="97" name="Shape 97"/>
          <p:cNvPicPr preferRelativeResize="0"/>
          <p:nvPr/>
        </p:nvPicPr>
        <p:blipFill>
          <a:blip r:embed="rId4"/>
          <a:stretch>
            <a:fillRect/>
          </a:stretch>
        </p:blipFill>
        <p:spPr>
          <a:xfrm>
            <a:off x="4839950" y="3135262"/>
            <a:ext cx="2171700" cy="1343025"/>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sz="3000"/>
              <a:t>Adichie on Importance of Ifemelu’s Hair...</a:t>
            </a:r>
          </a:p>
        </p:txBody>
      </p:sp>
      <p:sp>
        <p:nvSpPr>
          <p:cNvPr id="103" name="Shape 10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Clr>
                <a:schemeClr val="dk1"/>
              </a:buClr>
              <a:buSzPct val="36666"/>
              <a:buFont typeface="Arial"/>
              <a:buNone/>
            </a:pPr>
            <a:r>
              <a:rPr lang="en"/>
              <a:t>"I like to say that this is a novel about love, about race, and about hair. In particular I want to talk about natural black hair, and how it's not just hair. I mean, I'm interested in hair in sort of a very aesthetic way, just the beauty of hair, but also in a political way: what it says, what it means” </a:t>
            </a:r>
            <a:r>
              <a:rPr lang="en" sz="1100" u="sng">
                <a:solidFill>
                  <a:schemeClr val="hlink"/>
                </a:solidFill>
                <a:hlinkClick r:id="rId3"/>
              </a:rPr>
              <a:t>http://www.npr.org/2013/05/11/181685674/a-nigerian-americanah-novel-about-love-race-and-hair</a:t>
            </a:r>
          </a:p>
          <a:p>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354725"/>
            <a:ext cx="8229600" cy="708600"/>
          </a:xfrm>
          <a:prstGeom prst="rect">
            <a:avLst/>
          </a:prstGeom>
        </p:spPr>
        <p:txBody>
          <a:bodyPr lIns="91425" tIns="91425" rIns="91425" bIns="91425" anchor="b" anchorCtr="0">
            <a:noAutofit/>
          </a:bodyPr>
          <a:lstStyle/>
          <a:p>
            <a:pPr lvl="0" rtl="0">
              <a:buNone/>
            </a:pPr>
            <a:r>
              <a:rPr lang="en" sz="3000"/>
              <a:t>
</a:t>
            </a:r>
          </a:p>
          <a:p>
            <a:pPr>
              <a:buNone/>
            </a:pPr>
            <a:r>
              <a:rPr lang="en" sz="3000"/>
              <a:t>Adichie on Importance of Ifemelu’s Hair...</a:t>
            </a:r>
          </a:p>
        </p:txBody>
      </p:sp>
      <p:sp>
        <p:nvSpPr>
          <p:cNvPr id="109" name="Shape 10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a:t>"[Ifemelu] is going for an interview and she's told that if she really wants to get the job — and she is qualified for the job — but she's advised that the best thing to do would be to take the braids out and get her hair straightened, because that's the way to look more 'professional.' "</a:t>
            </a:r>
          </a:p>
          <a:p>
            <a:pPr lvl="0" rtl="0">
              <a:buClr>
                <a:schemeClr val="dk1"/>
              </a:buClr>
              <a:buSzPct val="100000"/>
              <a:buFont typeface="Arial"/>
              <a:buNone/>
            </a:pPr>
            <a:r>
              <a:rPr lang="en" sz="1100" u="sng">
                <a:solidFill>
                  <a:schemeClr val="hlink"/>
                </a:solidFill>
                <a:hlinkClick r:id="rId3"/>
              </a:rPr>
              <a:t>http://www.npr.org/2013/05/11/181685674/a-nigerian-americanah-novel-about-love-race-and-hair</a:t>
            </a:r>
          </a:p>
          <a:p>
            <a:endParaRPr/>
          </a:p>
        </p:txBody>
      </p:sp>
      <p:pic>
        <p:nvPicPr>
          <p:cNvPr id="110" name="Shape 110"/>
          <p:cNvPicPr preferRelativeResize="0"/>
          <p:nvPr/>
        </p:nvPicPr>
        <p:blipFill>
          <a:blip r:embed="rId4"/>
          <a:stretch>
            <a:fillRect/>
          </a:stretch>
        </p:blipFill>
        <p:spPr>
          <a:xfrm>
            <a:off x="7098750" y="3715725"/>
            <a:ext cx="1740774" cy="1210124"/>
          </a:xfrm>
          <a:prstGeom prst="rect">
            <a:avLst/>
          </a:prstGeom>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The Argument...</a:t>
            </a:r>
          </a:p>
        </p:txBody>
      </p:sp>
      <p:sp>
        <p:nvSpPr>
          <p:cNvPr id="116" name="Shape 116"/>
          <p:cNvSpPr txBox="1">
            <a:spLocks noGrp="1"/>
          </p:cNvSpPr>
          <p:nvPr>
            <p:ph type="body" idx="1"/>
          </p:nvPr>
        </p:nvSpPr>
        <p:spPr>
          <a:xfrm>
            <a:off x="403975" y="1235625"/>
            <a:ext cx="8229600" cy="3725699"/>
          </a:xfrm>
          <a:prstGeom prst="rect">
            <a:avLst/>
          </a:prstGeom>
        </p:spPr>
        <p:txBody>
          <a:bodyPr lIns="91425" tIns="91425" rIns="91425" bIns="91425" anchor="t" anchorCtr="0">
            <a:noAutofit/>
          </a:bodyPr>
          <a:lstStyle/>
          <a:p>
            <a:pPr lvl="0" algn="l" rtl="0">
              <a:buNone/>
            </a:pPr>
            <a:r>
              <a:rPr lang="en"/>
              <a:t>Being professional…</a:t>
            </a:r>
          </a:p>
          <a:p>
            <a:pPr marL="457200" lvl="0" indent="-419100" rtl="0">
              <a:buClr>
                <a:schemeClr val="dk1"/>
              </a:buClr>
              <a:buSzPct val="100000"/>
              <a:buFont typeface="Arial"/>
              <a:buChar char="❖"/>
            </a:pPr>
            <a:r>
              <a:rPr lang="en"/>
              <a:t>hair, clothes, and the external?</a:t>
            </a:r>
          </a:p>
          <a:p>
            <a:pPr lvl="0" rtl="0">
              <a:buNone/>
            </a:pPr>
            <a:r>
              <a:rPr lang="en"/>
              <a:t>OR</a:t>
            </a:r>
          </a:p>
          <a:p>
            <a:pPr marL="457200" lvl="0" indent="-419100">
              <a:buClr>
                <a:schemeClr val="dk1"/>
              </a:buClr>
              <a:buSzPct val="100000"/>
              <a:buFont typeface="Arial"/>
              <a:buChar char="❖"/>
            </a:pPr>
            <a:r>
              <a:rPr lang="en"/>
              <a:t>personality, skills, and education?</a:t>
            </a:r>
          </a:p>
        </p:txBody>
      </p:sp>
      <p:pic>
        <p:nvPicPr>
          <p:cNvPr id="117" name="Shape 117"/>
          <p:cNvPicPr preferRelativeResize="0"/>
          <p:nvPr/>
        </p:nvPicPr>
        <p:blipFill>
          <a:blip r:embed="rId3"/>
          <a:stretch>
            <a:fillRect/>
          </a:stretch>
        </p:blipFill>
        <p:spPr>
          <a:xfrm>
            <a:off x="6788125" y="1534175"/>
            <a:ext cx="2175550" cy="3427150"/>
          </a:xfrm>
          <a:prstGeom prst="rect">
            <a:avLst/>
          </a:prstGeom>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Question...</a:t>
            </a:r>
          </a:p>
        </p:txBody>
      </p:sp>
      <p:sp>
        <p:nvSpPr>
          <p:cNvPr id="123" name="Shape 12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00000"/>
              <a:buFont typeface="Arial"/>
              <a:buChar char="❖"/>
            </a:pPr>
            <a:r>
              <a:rPr lang="en"/>
              <a:t>How have you been judged...</a:t>
            </a:r>
          </a:p>
          <a:p>
            <a:pPr marL="457200" lvl="0" indent="-419100">
              <a:buClr>
                <a:schemeClr val="dk1"/>
              </a:buClr>
              <a:buSzPct val="100000"/>
              <a:buFont typeface="Arial"/>
              <a:buChar char="❖"/>
            </a:pPr>
            <a:r>
              <a:rPr lang="en"/>
              <a:t>...by the way you look or what you wear?</a:t>
            </a:r>
          </a:p>
        </p:txBody>
      </p:sp>
      <p:pic>
        <p:nvPicPr>
          <p:cNvPr id="124" name="Shape 124"/>
          <p:cNvPicPr preferRelativeResize="0"/>
          <p:nvPr/>
        </p:nvPicPr>
        <p:blipFill>
          <a:blip r:embed="rId3"/>
          <a:stretch>
            <a:fillRect/>
          </a:stretch>
        </p:blipFill>
        <p:spPr>
          <a:xfrm>
            <a:off x="5349125" y="2508250"/>
            <a:ext cx="2857500" cy="2417600"/>
          </a:xfrm>
          <a:prstGeom prst="rect">
            <a:avLst/>
          </a:prstGeom>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Hair and Music</a:t>
            </a:r>
          </a:p>
        </p:txBody>
      </p:sp>
      <p:sp>
        <p:nvSpPr>
          <p:cNvPr id="130" name="Shape 13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00000"/>
              <a:buFont typeface="Arial"/>
              <a:buChar char="❖"/>
            </a:pPr>
            <a:r>
              <a:rPr lang="en"/>
              <a:t>relevant in our classrooms</a:t>
            </a:r>
          </a:p>
          <a:p>
            <a:pPr marL="457200" lvl="0" indent="-419100" rtl="0">
              <a:buClr>
                <a:schemeClr val="dk1"/>
              </a:buClr>
              <a:buSzPct val="100000"/>
              <a:buFont typeface="Arial"/>
              <a:buChar char="❖"/>
            </a:pPr>
            <a:r>
              <a:rPr lang="en"/>
              <a:t>India.Arie (African-American musician)</a:t>
            </a:r>
          </a:p>
          <a:p>
            <a:endParaRPr/>
          </a:p>
          <a:p>
            <a:pPr>
              <a:buNone/>
            </a:pPr>
            <a:r>
              <a:rPr lang="en" u="sng">
                <a:solidFill>
                  <a:schemeClr val="hlink"/>
                </a:solidFill>
                <a:hlinkClick r:id="rId3"/>
              </a:rPr>
              <a:t>I Am Not My Hair</a:t>
            </a:r>
          </a:p>
        </p:txBody>
      </p:sp>
      <p:pic>
        <p:nvPicPr>
          <p:cNvPr id="131" name="Shape 131"/>
          <p:cNvPicPr preferRelativeResize="0"/>
          <p:nvPr/>
        </p:nvPicPr>
        <p:blipFill>
          <a:blip r:embed="rId4"/>
          <a:stretch>
            <a:fillRect/>
          </a:stretch>
        </p:blipFill>
        <p:spPr>
          <a:xfrm>
            <a:off x="6479625" y="2509775"/>
            <a:ext cx="2416075" cy="2416075"/>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10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sz="3000"/>
              <a:t>Religion - Respect for Others vs. Radicalism</a:t>
            </a:r>
          </a:p>
        </p:txBody>
      </p:sp>
      <p:sp>
        <p:nvSpPr>
          <p:cNvPr id="137" name="Shape 137"/>
          <p:cNvSpPr txBox="1">
            <a:spLocks noGrp="1"/>
          </p:cNvSpPr>
          <p:nvPr>
            <p:ph type="body" idx="1"/>
          </p:nvPr>
        </p:nvSpPr>
        <p:spPr>
          <a:xfrm>
            <a:off x="457200" y="1063375"/>
            <a:ext cx="8229600" cy="3884999"/>
          </a:xfrm>
          <a:prstGeom prst="rect">
            <a:avLst/>
          </a:prstGeom>
        </p:spPr>
        <p:txBody>
          <a:bodyPr lIns="91425" tIns="91425" rIns="91425" bIns="91425" anchor="t" anchorCtr="0">
            <a:noAutofit/>
          </a:bodyPr>
          <a:lstStyle/>
          <a:p>
            <a:pPr marL="457200" lvl="0" indent="-228600" rtl="0">
              <a:buNone/>
            </a:pPr>
            <a:r>
              <a:rPr lang="en" sz="2000" b="1"/>
              <a:t>Adichie comments...On the influence of Christianity and education in contemporary Africa</a:t>
            </a:r>
          </a:p>
          <a:p>
            <a:pPr marL="457200" lvl="0" indent="-228600" rtl="0">
              <a:buNone/>
            </a:pPr>
            <a:r>
              <a:rPr lang="en" sz="2000"/>
              <a:t>"[M]issionaries brought education, so that it wasn't just education, it was religion: They both came hand-in-hand. So that for my father, for example, who was born in 1932 and who started to go to school in eastern Nigeria in 1936, you didn't just go to learn math, and English and science, you also learned that Jesus was Lord and everything your parents were doing at home was evil and demonic and all of that. And so now we have a generation of educated Africans who are also very Christianized.</a:t>
            </a:r>
          </a:p>
          <a:p>
            <a:pPr marL="457200" lvl="0" indent="-228600" rtl="0">
              <a:buNone/>
            </a:pPr>
            <a:r>
              <a:rPr lang="en" sz="1100" u="sng">
                <a:solidFill>
                  <a:schemeClr val="hlink"/>
                </a:solidFill>
                <a:hlinkClick r:id="rId3"/>
              </a:rPr>
              <a:t>http://www.npr.org/2013/06/27/195598496/americanah-author-explains-learning-to-be-black-in-the-u-s</a:t>
            </a:r>
          </a:p>
          <a:p>
            <a:endParaRPr/>
          </a:p>
        </p:txBody>
      </p:sp>
      <p:pic>
        <p:nvPicPr>
          <p:cNvPr id="138" name="Shape 138"/>
          <p:cNvPicPr preferRelativeResize="0"/>
          <p:nvPr/>
        </p:nvPicPr>
        <p:blipFill>
          <a:blip r:embed="rId4"/>
          <a:stretch>
            <a:fillRect/>
          </a:stretch>
        </p:blipFill>
        <p:spPr>
          <a:xfrm>
            <a:off x="7355600" y="4020350"/>
            <a:ext cx="1331200" cy="857399"/>
          </a:xfrm>
          <a:prstGeom prst="rect">
            <a:avLst/>
          </a:prstGeom>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buNone/>
            </a:pPr>
            <a:r>
              <a:rPr lang="en" sz="3000"/>
              <a:t>Religion - Respect for Others vs. Radicalism</a:t>
            </a:r>
          </a:p>
        </p:txBody>
      </p:sp>
      <p:sp>
        <p:nvSpPr>
          <p:cNvPr id="144" name="Shape 14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sz="2000" b="1"/>
              <a:t>Adichie further comments...On the influence of Christianity and education in contemporary Africa</a:t>
            </a:r>
          </a:p>
          <a:p>
            <a:endParaRPr/>
          </a:p>
          <a:p>
            <a:pPr lvl="0" rtl="0">
              <a:buNone/>
            </a:pPr>
            <a:r>
              <a:rPr lang="en" sz="2000"/>
              <a:t>“[And] not only Christianized, because I think it's possible to be Christianized and still have a respect for other traditions, but many of them don't because their version of Christianity — their God — was one in which to be Christian meant to not only reject, but demonize, traditional religion. So many people in my father's generation think that what their fathers and grandfathers and great-grandfathers did was evil, or they use interesting words like heathen and pagan."</a:t>
            </a:r>
          </a:p>
          <a:p>
            <a:pPr>
              <a:buNone/>
            </a:pPr>
            <a:r>
              <a:rPr lang="en" sz="1100" u="sng">
                <a:solidFill>
                  <a:schemeClr val="hlink"/>
                </a:solidFill>
                <a:hlinkClick r:id="rId3"/>
              </a:rPr>
              <a:t>http://www.npr.org/2013/06/27/195598496/americanah-author-explains-learning-to-be-black-in-the-u-s</a:t>
            </a:r>
          </a:p>
        </p:txBody>
      </p:sp>
      <p:pic>
        <p:nvPicPr>
          <p:cNvPr id="145" name="Shape 145"/>
          <p:cNvPicPr preferRelativeResize="0"/>
          <p:nvPr/>
        </p:nvPicPr>
        <p:blipFill>
          <a:blip r:embed="rId4"/>
          <a:stretch>
            <a:fillRect/>
          </a:stretch>
        </p:blipFill>
        <p:spPr>
          <a:xfrm>
            <a:off x="7443950" y="1667200"/>
            <a:ext cx="1242850" cy="798124"/>
          </a:xfrm>
          <a:prstGeom prst="rect">
            <a:avLst/>
          </a:prstGeom>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Chimamanda Ngozi Adichie</a:t>
            </a:r>
          </a:p>
        </p:txBody>
      </p:sp>
      <p:sp>
        <p:nvSpPr>
          <p:cNvPr id="30" name="Shape 3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buClr>
                <a:schemeClr val="dk1"/>
              </a:buClr>
              <a:buSzPct val="100000"/>
              <a:buFont typeface="Arial"/>
              <a:buChar char="❖"/>
            </a:pPr>
            <a:r>
              <a:rPr lang="en" sz="2400"/>
              <a:t>Nigerian-born author</a:t>
            </a:r>
          </a:p>
          <a:p>
            <a:pPr marL="457200" lvl="0" indent="-381000" rtl="0">
              <a:buClr>
                <a:schemeClr val="dk1"/>
              </a:buClr>
              <a:buSzPct val="100000"/>
              <a:buFont typeface="Arial"/>
              <a:buChar char="❖"/>
            </a:pPr>
            <a:r>
              <a:rPr lang="en" sz="2400"/>
              <a:t>Came to the United States at 19 years old</a:t>
            </a:r>
          </a:p>
          <a:p>
            <a:pPr marL="457200" lvl="0" indent="-381000" rtl="0">
              <a:buClr>
                <a:schemeClr val="dk1"/>
              </a:buClr>
              <a:buSzPct val="100000"/>
              <a:buFont typeface="Arial"/>
              <a:buChar char="❖"/>
            </a:pPr>
            <a:r>
              <a:rPr lang="en" sz="2400"/>
              <a:t>2011-2012 fellowship by the </a:t>
            </a:r>
          </a:p>
          <a:p>
            <a:pPr lvl="0" indent="457200" rtl="0">
              <a:buNone/>
            </a:pPr>
            <a:r>
              <a:rPr lang="en" sz="2400"/>
              <a:t>Radcliffe Institute for Advanced Study, </a:t>
            </a:r>
          </a:p>
          <a:p>
            <a:pPr lvl="0" indent="457200" rtl="0">
              <a:buNone/>
            </a:pPr>
            <a:r>
              <a:rPr lang="en" sz="2400"/>
              <a:t>Harvard University</a:t>
            </a:r>
          </a:p>
          <a:p>
            <a:pPr marL="457200" lvl="0" indent="-381000" rtl="0">
              <a:buClr>
                <a:schemeClr val="dk1"/>
              </a:buClr>
              <a:buSzPct val="100000"/>
              <a:buFont typeface="Arial"/>
              <a:buChar char="❖"/>
            </a:pPr>
            <a:r>
              <a:rPr lang="en" sz="2400"/>
              <a:t>Listed among the 'Ten Best Books of </a:t>
            </a:r>
          </a:p>
          <a:p>
            <a:pPr lvl="0" indent="457200" rtl="0">
              <a:buNone/>
            </a:pPr>
            <a:r>
              <a:rPr lang="en" sz="2400"/>
              <a:t>2013', New York Times Book Review, </a:t>
            </a:r>
          </a:p>
          <a:p>
            <a:pPr lvl="0" indent="457200" rtl="0">
              <a:buNone/>
            </a:pPr>
            <a:r>
              <a:rPr lang="en" sz="2400"/>
              <a:t>for </a:t>
            </a:r>
            <a:r>
              <a:rPr lang="en" sz="2400" i="1"/>
              <a:t>Americanah</a:t>
            </a:r>
            <a:r>
              <a:rPr lang="en" sz="2400"/>
              <a:t> </a:t>
            </a:r>
            <a:r>
              <a:rPr lang="en" sz="1100" u="sng">
                <a:solidFill>
                  <a:schemeClr val="hlink"/>
                </a:solidFill>
                <a:hlinkClick r:id="rId3"/>
              </a:rPr>
              <a:t>http://www.l3.ulg.ac.be/adichie/cnabio.html</a:t>
            </a:r>
          </a:p>
          <a:p>
            <a:endParaRPr/>
          </a:p>
        </p:txBody>
      </p:sp>
      <p:pic>
        <p:nvPicPr>
          <p:cNvPr id="31" name="Shape 31"/>
          <p:cNvPicPr preferRelativeResize="0"/>
          <p:nvPr/>
        </p:nvPicPr>
        <p:blipFill>
          <a:blip r:embed="rId4"/>
          <a:stretch>
            <a:fillRect/>
          </a:stretch>
        </p:blipFill>
        <p:spPr>
          <a:xfrm>
            <a:off x="6572900" y="2553925"/>
            <a:ext cx="1905000" cy="1905000"/>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 calcmode="lin" valueType="num">
                                      <p:cBhvr additive="base">
                                        <p:cTn id="7" dur="1000"/>
                                        <p:tgtEl>
                                          <p:spTgt spid="30">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0">
                                            <p:txEl>
                                              <p:pRg st="1" end="1"/>
                                            </p:txEl>
                                          </p:spTgt>
                                        </p:tgtEl>
                                        <p:attrNameLst>
                                          <p:attrName>style.visibility</p:attrName>
                                        </p:attrNameLst>
                                      </p:cBhvr>
                                      <p:to>
                                        <p:strVal val="visible"/>
                                      </p:to>
                                    </p:set>
                                    <p:anim calcmode="lin" valueType="num">
                                      <p:cBhvr additive="base">
                                        <p:cTn id="12" dur="1000"/>
                                        <p:tgtEl>
                                          <p:spTgt spid="30">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0">
                                            <p:txEl>
                                              <p:pRg st="2" end="2"/>
                                            </p:txEl>
                                          </p:spTgt>
                                        </p:tgtEl>
                                        <p:attrNameLst>
                                          <p:attrName>style.visibility</p:attrName>
                                        </p:attrNameLst>
                                      </p:cBhvr>
                                      <p:to>
                                        <p:strVal val="visible"/>
                                      </p:to>
                                    </p:set>
                                    <p:anim calcmode="lin" valueType="num">
                                      <p:cBhvr additive="base">
                                        <p:cTn id="17" dur="1000"/>
                                        <p:tgtEl>
                                          <p:spTgt spid="30">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0">
                                            <p:txEl>
                                              <p:pRg st="3" end="3"/>
                                            </p:txEl>
                                          </p:spTgt>
                                        </p:tgtEl>
                                        <p:attrNameLst>
                                          <p:attrName>style.visibility</p:attrName>
                                        </p:attrNameLst>
                                      </p:cBhvr>
                                      <p:to>
                                        <p:strVal val="visible"/>
                                      </p:to>
                                    </p:set>
                                    <p:anim calcmode="lin" valueType="num">
                                      <p:cBhvr additive="base">
                                        <p:cTn id="22" dur="1000"/>
                                        <p:tgtEl>
                                          <p:spTgt spid="30">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0">
                                            <p:txEl>
                                              <p:pRg st="4" end="4"/>
                                            </p:txEl>
                                          </p:spTgt>
                                        </p:tgtEl>
                                        <p:attrNameLst>
                                          <p:attrName>style.visibility</p:attrName>
                                        </p:attrNameLst>
                                      </p:cBhvr>
                                      <p:to>
                                        <p:strVal val="visible"/>
                                      </p:to>
                                    </p:set>
                                    <p:anim calcmode="lin" valueType="num">
                                      <p:cBhvr additive="base">
                                        <p:cTn id="27" dur="1000"/>
                                        <p:tgtEl>
                                          <p:spTgt spid="30">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 calcmode="lin" valueType="num">
                                      <p:cBhvr additive="base">
                                        <p:cTn id="32" dur="1000"/>
                                        <p:tgtEl>
                                          <p:spTgt spid="30">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0">
                                            <p:txEl>
                                              <p:pRg st="6" end="6"/>
                                            </p:txEl>
                                          </p:spTgt>
                                        </p:tgtEl>
                                        <p:attrNameLst>
                                          <p:attrName>style.visibility</p:attrName>
                                        </p:attrNameLst>
                                      </p:cBhvr>
                                      <p:to>
                                        <p:strVal val="visible"/>
                                      </p:to>
                                    </p:set>
                                    <p:anim calcmode="lin" valueType="num">
                                      <p:cBhvr additive="base">
                                        <p:cTn id="37" dur="1000"/>
                                        <p:tgtEl>
                                          <p:spTgt spid="30">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30">
                                            <p:txEl>
                                              <p:pRg st="7" end="7"/>
                                            </p:txEl>
                                          </p:spTgt>
                                        </p:tgtEl>
                                        <p:attrNameLst>
                                          <p:attrName>style.visibility</p:attrName>
                                        </p:attrNameLst>
                                      </p:cBhvr>
                                      <p:to>
                                        <p:strVal val="visible"/>
                                      </p:to>
                                    </p:set>
                                    <p:anim calcmode="lin" valueType="num">
                                      <p:cBhvr additive="base">
                                        <p:cTn id="42" dur="1000"/>
                                        <p:tgtEl>
                                          <p:spTgt spid="30">
                                            <p:txEl>
                                              <p:pRg st="7" end="7"/>
                                            </p:txEl>
                                          </p:spTgt>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30">
                                            <p:txEl>
                                              <p:pRg st="8" end="8"/>
                                            </p:txEl>
                                          </p:spTgt>
                                        </p:tgtEl>
                                        <p:attrNameLst>
                                          <p:attrName>style.visibility</p:attrName>
                                        </p:attrNameLst>
                                      </p:cBhvr>
                                      <p:to>
                                        <p:strVal val="visible"/>
                                      </p:to>
                                    </p:set>
                                    <p:anim calcmode="lin" valueType="num">
                                      <p:cBhvr additive="base">
                                        <p:cTn id="47" dur="1000"/>
                                        <p:tgtEl>
                                          <p:spTgt spid="30">
                                            <p:txEl>
                                              <p:pRg st="8" end="8"/>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600"/>
              </a:spcBef>
              <a:buNone/>
            </a:pPr>
            <a:r>
              <a:rPr lang="en" sz="3000"/>
              <a:t>Assimilation is necessary to be “American.”</a:t>
            </a:r>
          </a:p>
        </p:txBody>
      </p:sp>
      <p:sp>
        <p:nvSpPr>
          <p:cNvPr id="151" name="Shape 151"/>
          <p:cNvSpPr txBox="1">
            <a:spLocks noGrp="1"/>
          </p:cNvSpPr>
          <p:nvPr>
            <p:ph type="body" idx="1"/>
          </p:nvPr>
        </p:nvSpPr>
        <p:spPr>
          <a:xfrm>
            <a:off x="457200" y="1262225"/>
            <a:ext cx="8229600" cy="3725699"/>
          </a:xfrm>
          <a:prstGeom prst="rect">
            <a:avLst/>
          </a:prstGeom>
        </p:spPr>
        <p:txBody>
          <a:bodyPr lIns="91425" tIns="91425" rIns="91425" bIns="91425" anchor="t" anchorCtr="0">
            <a:noAutofit/>
          </a:bodyPr>
          <a:lstStyle/>
          <a:p>
            <a:pPr marL="457200" lvl="0" indent="-406400" rtl="0">
              <a:buClr>
                <a:schemeClr val="dk1"/>
              </a:buClr>
              <a:buSzPct val="100000"/>
              <a:buFont typeface="Arial"/>
              <a:buChar char="❖"/>
            </a:pPr>
            <a:r>
              <a:rPr lang="en" sz="2800"/>
              <a:t>Is being an “American” being “Christian?”</a:t>
            </a:r>
          </a:p>
          <a:p>
            <a:pPr marL="457200" lvl="0" indent="-406400" rtl="0">
              <a:buClr>
                <a:schemeClr val="dk1"/>
              </a:buClr>
              <a:buSzPct val="100000"/>
              <a:buFont typeface="Arial"/>
              <a:buChar char="❖"/>
            </a:pPr>
            <a:r>
              <a:rPr lang="en" sz="2800"/>
              <a:t>If it is, what about the other Muslims, Buddhists, Hindus, and others who’ve made America their home…?</a:t>
            </a:r>
          </a:p>
          <a:p>
            <a:pPr marL="457200" lvl="0" indent="-406400" rtl="0">
              <a:buClr>
                <a:schemeClr val="dk1"/>
              </a:buClr>
              <a:buSzPct val="100000"/>
              <a:buFont typeface="Arial"/>
              <a:buChar char="❖"/>
            </a:pPr>
            <a:r>
              <a:rPr lang="en" sz="2800"/>
              <a:t>Being respectful and being radical...what message is in both?</a:t>
            </a:r>
          </a:p>
          <a:p>
            <a:pPr marL="457200" lvl="0" indent="-406400">
              <a:buClr>
                <a:schemeClr val="dk1"/>
              </a:buClr>
              <a:buSzPct val="100000"/>
              <a:buFont typeface="Arial"/>
              <a:buChar char="❖"/>
            </a:pPr>
            <a:r>
              <a:rPr lang="en" sz="2800"/>
              <a:t>Do inhabitants here in America feel celebrated...or tolerated?</a:t>
            </a:r>
          </a:p>
        </p:txBody>
      </p:sp>
      <p:pic>
        <p:nvPicPr>
          <p:cNvPr id="152" name="Shape 152"/>
          <p:cNvPicPr preferRelativeResize="0"/>
          <p:nvPr/>
        </p:nvPicPr>
        <p:blipFill>
          <a:blip r:embed="rId3"/>
          <a:stretch>
            <a:fillRect/>
          </a:stretch>
        </p:blipFill>
        <p:spPr>
          <a:xfrm>
            <a:off x="6771575" y="3636225"/>
            <a:ext cx="2156975" cy="1351699"/>
          </a:xfrm>
          <a:prstGeom prst="rect">
            <a:avLst/>
          </a:prstGeom>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57200" y="203975"/>
            <a:ext cx="8229600" cy="1081799"/>
          </a:xfrm>
          <a:prstGeom prst="rect">
            <a:avLst/>
          </a:prstGeom>
        </p:spPr>
        <p:txBody>
          <a:bodyPr lIns="91425" tIns="91425" rIns="91425" bIns="91425" anchor="b" anchorCtr="0">
            <a:noAutofit/>
          </a:bodyPr>
          <a:lstStyle/>
          <a:p>
            <a:pPr lvl="0" rtl="0">
              <a:spcBef>
                <a:spcPts val="600"/>
              </a:spcBef>
              <a:buNone/>
            </a:pPr>
            <a:r>
              <a:rPr lang="en" sz="2800"/>
              <a:t>Blackness in America -</a:t>
            </a:r>
          </a:p>
          <a:p>
            <a:pPr lvl="0" rtl="0">
              <a:spcBef>
                <a:spcPts val="600"/>
              </a:spcBef>
              <a:buNone/>
            </a:pPr>
            <a:r>
              <a:rPr lang="en" sz="2800"/>
              <a:t>African vs. African-American</a:t>
            </a:r>
          </a:p>
        </p:txBody>
      </p:sp>
      <p:sp>
        <p:nvSpPr>
          <p:cNvPr id="158" name="Shape 15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06400" rtl="0">
              <a:buClr>
                <a:schemeClr val="dk1"/>
              </a:buClr>
              <a:buSzPct val="100000"/>
              <a:buFont typeface="Arial"/>
              <a:buChar char="❖"/>
            </a:pPr>
            <a:r>
              <a:rPr lang="en" sz="2800"/>
              <a:t>
The history of the trans-Atlantic slave trade was not taught to students in Nigeria.</a:t>
            </a:r>
          </a:p>
          <a:p>
            <a:endParaRPr/>
          </a:p>
          <a:p>
            <a:pPr marL="457200" lvl="0" indent="-406400" rtl="0">
              <a:buClr>
                <a:schemeClr val="dk1"/>
              </a:buClr>
              <a:buSzPct val="100000"/>
              <a:buFont typeface="Arial"/>
              <a:buChar char="❖"/>
            </a:pPr>
            <a:r>
              <a:rPr lang="en" sz="2800"/>
              <a:t>"Race is such a strange construct," says Adichie, "because you have to</a:t>
            </a:r>
            <a:r>
              <a:rPr lang="en" sz="2800" i="1"/>
              <a:t> learn</a:t>
            </a:r>
            <a:r>
              <a:rPr lang="en" sz="2800"/>
              <a:t> what it means to be black in America.”</a:t>
            </a:r>
          </a:p>
          <a:p>
            <a:pPr lvl="0" rtl="0">
              <a:buNone/>
            </a:pPr>
            <a:r>
              <a:rPr lang="en" sz="1100" u="sng">
                <a:solidFill>
                  <a:schemeClr val="hlink"/>
                </a:solidFill>
                <a:hlinkClick r:id="rId3"/>
              </a:rPr>
              <a:t>http://www.npr.org/2013/06/27/195598496/americanah-author-explains-learning-to-be-black-in-the-u-s</a:t>
            </a:r>
          </a:p>
          <a:p>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What is “being black” in America?</a:t>
            </a:r>
          </a:p>
        </p:txBody>
      </p:sp>
      <p:sp>
        <p:nvSpPr>
          <p:cNvPr id="164" name="Shape 16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buClr>
                <a:schemeClr val="dk1"/>
              </a:buClr>
              <a:buSzPct val="100000"/>
              <a:buFont typeface="Arial"/>
              <a:buChar char="❖"/>
            </a:pPr>
            <a:r>
              <a:rPr lang="en" sz="2400"/>
              <a:t>homeland</a:t>
            </a:r>
          </a:p>
          <a:p>
            <a:pPr marL="457200" lvl="0" indent="-381000" rtl="0">
              <a:buClr>
                <a:schemeClr val="dk1"/>
              </a:buClr>
              <a:buSzPct val="100000"/>
              <a:buFont typeface="Arial"/>
              <a:buChar char="❖"/>
            </a:pPr>
            <a:r>
              <a:rPr lang="en" sz="2400"/>
              <a:t>multilingual, including “mother tongue”</a:t>
            </a:r>
          </a:p>
          <a:p>
            <a:pPr marL="457200" lvl="0" indent="-381000" rtl="0">
              <a:buClr>
                <a:schemeClr val="dk1"/>
              </a:buClr>
              <a:buSzPct val="100000"/>
              <a:buFont typeface="Arial"/>
              <a:buChar char="❖"/>
            </a:pPr>
            <a:r>
              <a:rPr lang="en" sz="2400"/>
              <a:t>hair - extensions, weaves, ponytails</a:t>
            </a:r>
          </a:p>
          <a:p>
            <a:pPr marL="457200" lvl="0" indent="-381000" rtl="0">
              <a:buClr>
                <a:schemeClr val="dk1"/>
              </a:buClr>
              <a:buSzPct val="100000"/>
              <a:buFont typeface="Arial"/>
              <a:buChar char="❖"/>
            </a:pPr>
            <a:r>
              <a:rPr lang="en" sz="2400"/>
              <a:t>skin color</a:t>
            </a:r>
          </a:p>
          <a:p>
            <a:endParaRPr/>
          </a:p>
          <a:p>
            <a:endParaRPr/>
          </a:p>
          <a:p>
            <a:endParaRPr/>
          </a:p>
          <a:p>
            <a:endParaRPr/>
          </a:p>
          <a:p>
            <a:endParaRPr/>
          </a:p>
          <a:p>
            <a:pPr lvl="0" rtl="0">
              <a:buNone/>
            </a:pPr>
            <a:r>
              <a:rPr lang="en" sz="1400"/>
              <a:t>Global Diaspora Summit </a:t>
            </a:r>
          </a:p>
          <a:p>
            <a:pPr lvl="0" rtl="0">
              <a:buNone/>
            </a:pPr>
            <a:r>
              <a:rPr lang="en" sz="1400"/>
              <a:t>2012</a:t>
            </a:r>
          </a:p>
        </p:txBody>
      </p:sp>
      <p:pic>
        <p:nvPicPr>
          <p:cNvPr id="165" name="Shape 165"/>
          <p:cNvPicPr preferRelativeResize="0"/>
          <p:nvPr/>
        </p:nvPicPr>
        <p:blipFill>
          <a:blip r:embed="rId3"/>
          <a:stretch>
            <a:fillRect/>
          </a:stretch>
        </p:blipFill>
        <p:spPr>
          <a:xfrm>
            <a:off x="2828900" y="2713650"/>
            <a:ext cx="2914549" cy="1977575"/>
          </a:xfrm>
          <a:prstGeom prst="rect">
            <a:avLst/>
          </a:prstGeom>
        </p:spPr>
      </p:pic>
      <p:pic>
        <p:nvPicPr>
          <p:cNvPr id="166" name="Shape 166"/>
          <p:cNvPicPr preferRelativeResize="0"/>
          <p:nvPr/>
        </p:nvPicPr>
        <p:blipFill>
          <a:blip r:embed="rId4"/>
          <a:stretch>
            <a:fillRect/>
          </a:stretch>
        </p:blipFill>
        <p:spPr>
          <a:xfrm>
            <a:off x="6023100" y="2713650"/>
            <a:ext cx="2047875" cy="1977574"/>
          </a:xfrm>
          <a:prstGeom prst="rect">
            <a:avLst/>
          </a:prstGeom>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What you despise, you may become.</a:t>
            </a:r>
          </a:p>
        </p:txBody>
      </p:sp>
      <p:sp>
        <p:nvSpPr>
          <p:cNvPr id="172" name="Shape 17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00000"/>
              <a:buFont typeface="Arial"/>
              <a:buChar char="❖"/>
            </a:pPr>
            <a:r>
              <a:rPr lang="en"/>
              <a:t>Ifemelu fought to remain true to her homeland while being an American.</a:t>
            </a:r>
          </a:p>
          <a:p>
            <a:pPr marL="457200" lvl="0" indent="-419100" rtl="0">
              <a:buClr>
                <a:schemeClr val="dk1"/>
              </a:buClr>
              <a:buSzPct val="100000"/>
              <a:buFont typeface="Arial"/>
              <a:buChar char="❖"/>
            </a:pPr>
            <a:r>
              <a:rPr lang="en"/>
              <a:t>Venues:  University, African hair salons, Churches and other religious institutions</a:t>
            </a:r>
          </a:p>
          <a:p>
            <a:pPr marL="457200" lvl="0" indent="-419100" rtl="0">
              <a:buClr>
                <a:schemeClr val="dk1"/>
              </a:buClr>
              <a:buSzPct val="100000"/>
              <a:buFont typeface="Arial"/>
              <a:buChar char="❖"/>
            </a:pPr>
            <a:r>
              <a:rPr lang="en"/>
              <a:t>Ifemelu acknowledged that her existence is her heart...and not her “home.”</a:t>
            </a:r>
          </a:p>
          <a:p>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An International Symbol</a:t>
            </a:r>
          </a:p>
        </p:txBody>
      </p:sp>
      <p:sp>
        <p:nvSpPr>
          <p:cNvPr id="178" name="Shape 17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a:t>
</a:t>
            </a:r>
          </a:p>
          <a:p>
            <a:endParaRPr/>
          </a:p>
          <a:p>
            <a:endParaRPr/>
          </a:p>
          <a:p>
            <a:endParaRPr/>
          </a:p>
          <a:p>
            <a:pPr algn="ctr">
              <a:buNone/>
            </a:pPr>
            <a:r>
              <a:rPr lang="en" sz="2400"/>
              <a:t>unity...interconnected...of the nations</a:t>
            </a:r>
          </a:p>
        </p:txBody>
      </p:sp>
      <p:pic>
        <p:nvPicPr>
          <p:cNvPr id="179" name="Shape 179"/>
          <p:cNvPicPr preferRelativeResize="0"/>
          <p:nvPr/>
        </p:nvPicPr>
        <p:blipFill>
          <a:blip r:embed="rId3"/>
          <a:stretch>
            <a:fillRect/>
          </a:stretch>
        </p:blipFill>
        <p:spPr>
          <a:xfrm>
            <a:off x="2597150" y="1511300"/>
            <a:ext cx="3949700" cy="2120900"/>
          </a:xfrm>
          <a:prstGeom prst="rect">
            <a:avLst/>
          </a:prstGeom>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Argument Activity</a:t>
            </a:r>
          </a:p>
        </p:txBody>
      </p:sp>
      <p:sp>
        <p:nvSpPr>
          <p:cNvPr id="185" name="Shape 18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a:t>Consider the arguments that this novel presents and in groups of 4 or 5, create an acrostic for your assigned word.</a:t>
            </a:r>
          </a:p>
          <a:p>
            <a:pPr lvl="0" rtl="0">
              <a:buNone/>
            </a:pPr>
            <a:r>
              <a:rPr lang="en"/>
              <a:t>Group 1 - Assimilation</a:t>
            </a:r>
          </a:p>
          <a:p>
            <a:pPr lvl="0" rtl="0">
              <a:buNone/>
            </a:pPr>
            <a:r>
              <a:rPr lang="en"/>
              <a:t>Group 2 - Immigrant</a:t>
            </a:r>
          </a:p>
          <a:p>
            <a:pPr lvl="0" rtl="0">
              <a:buNone/>
            </a:pPr>
            <a:r>
              <a:rPr lang="en"/>
              <a:t>Group 3 - Cultural</a:t>
            </a:r>
          </a:p>
          <a:p>
            <a:pPr>
              <a:buNone/>
            </a:pPr>
            <a:r>
              <a:rPr lang="en"/>
              <a:t>Group 4 - Americanah</a:t>
            </a:r>
          </a:p>
        </p:txBody>
      </p:sp>
      <p:pic>
        <p:nvPicPr>
          <p:cNvPr id="186" name="Shape 186"/>
          <p:cNvPicPr preferRelativeResize="0"/>
          <p:nvPr/>
        </p:nvPicPr>
        <p:blipFill>
          <a:blip r:embed="rId3"/>
          <a:stretch>
            <a:fillRect/>
          </a:stretch>
        </p:blipFill>
        <p:spPr>
          <a:xfrm>
            <a:off x="7248525" y="3363750"/>
            <a:ext cx="1438275" cy="1562100"/>
          </a:xfrm>
          <a:prstGeom prst="rect">
            <a:avLst/>
          </a:prstGeom>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90"/>
        <p:cNvGrpSpPr/>
        <p:nvPr/>
      </p:nvGrpSpPr>
      <p:grpSpPr>
        <a:xfrm>
          <a:off x="0" y="0"/>
          <a:ext cx="0" cy="0"/>
          <a:chOff x="0" y="0"/>
          <a:chExt cx="0" cy="0"/>
        </a:xfrm>
      </p:grpSpPr>
      <p:sp>
        <p:nvSpPr>
          <p:cNvPr id="191" name="Shape 191"/>
          <p:cNvSpPr txBox="1">
            <a:spLocks noGrp="1"/>
          </p:cNvSpPr>
          <p:nvPr>
            <p:ph type="ctrTitle"/>
          </p:nvPr>
        </p:nvSpPr>
        <p:spPr>
          <a:xfrm>
            <a:off x="685800" y="709451"/>
            <a:ext cx="7772400" cy="2033700"/>
          </a:xfrm>
          <a:prstGeom prst="rect">
            <a:avLst/>
          </a:prstGeom>
        </p:spPr>
        <p:txBody>
          <a:bodyPr lIns="91425" tIns="91425" rIns="91425" bIns="91425" anchor="b" anchorCtr="0">
            <a:noAutofit/>
          </a:bodyPr>
          <a:lstStyle/>
          <a:p>
            <a:pPr lvl="0" rtl="0">
              <a:buClr>
                <a:schemeClr val="dk1"/>
              </a:buClr>
              <a:buSzPct val="78571"/>
              <a:buFont typeface="Arial"/>
              <a:buNone/>
            </a:pPr>
            <a:r>
              <a:rPr lang="en" sz="1400"/>
              <a:t>Book Circle/Book Report by</a:t>
            </a:r>
          </a:p>
          <a:p>
            <a:pPr lvl="0" rtl="0">
              <a:buClr>
                <a:schemeClr val="dk1"/>
              </a:buClr>
              <a:buSzPct val="78571"/>
              <a:buFont typeface="Arial"/>
              <a:buNone/>
            </a:pPr>
            <a:r>
              <a:rPr lang="en" sz="1400"/>
              <a:t>Kendra Castelow &amp; Aisha Evans</a:t>
            </a:r>
          </a:p>
          <a:p>
            <a:endParaRPr/>
          </a:p>
        </p:txBody>
      </p:sp>
      <p:sp>
        <p:nvSpPr>
          <p:cNvPr id="192" name="Shape 192"/>
          <p:cNvSpPr txBox="1">
            <a:spLocks noGrp="1"/>
          </p:cNvSpPr>
          <p:nvPr>
            <p:ph type="subTitle" idx="1"/>
          </p:nvPr>
        </p:nvSpPr>
        <p:spPr>
          <a:xfrm>
            <a:off x="685800" y="2840043"/>
            <a:ext cx="7772400" cy="2232599"/>
          </a:xfrm>
          <a:prstGeom prst="rect">
            <a:avLst/>
          </a:prstGeom>
        </p:spPr>
        <p:txBody>
          <a:bodyPr lIns="91425" tIns="91425" rIns="91425" bIns="91425" anchor="t" anchorCtr="0">
            <a:noAutofit/>
          </a:bodyPr>
          <a:lstStyle/>
          <a:p>
            <a:pPr lvl="0" rtl="0">
              <a:buNone/>
            </a:pPr>
            <a:r>
              <a:rPr lang="en" sz="1400" b="1">
                <a:solidFill>
                  <a:srgbClr val="000000"/>
                </a:solidFill>
              </a:rPr>
              <a:t>EDMG 6950/EDFS 6598</a:t>
            </a:r>
          </a:p>
          <a:p>
            <a:pPr lvl="0" rtl="0">
              <a:buNone/>
            </a:pPr>
            <a:r>
              <a:rPr lang="en" sz="1400" b="1">
                <a:solidFill>
                  <a:srgbClr val="000000"/>
                </a:solidFill>
              </a:rPr>
              <a:t>Spring 2014</a:t>
            </a:r>
          </a:p>
          <a:p>
            <a:pPr lvl="0" rtl="0">
              <a:buNone/>
            </a:pPr>
            <a:r>
              <a:rPr lang="en" sz="1400" b="1">
                <a:solidFill>
                  <a:srgbClr val="000000"/>
                </a:solidFill>
              </a:rPr>
              <a:t>GCSU</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“Americanah”</a:t>
            </a:r>
          </a:p>
        </p:txBody>
      </p:sp>
      <p:sp>
        <p:nvSpPr>
          <p:cNvPr id="37" name="Shape 3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00000"/>
              <a:buFont typeface="Arial"/>
              <a:buChar char="❖"/>
            </a:pPr>
            <a:r>
              <a:rPr lang="en"/>
              <a:t>Nigerian word</a:t>
            </a:r>
          </a:p>
          <a:p>
            <a:endParaRPr/>
          </a:p>
          <a:p>
            <a:pPr marL="457200" lvl="0" indent="-419100">
              <a:buClr>
                <a:schemeClr val="dk1"/>
              </a:buClr>
              <a:buSzPct val="100000"/>
              <a:buFont typeface="Arial"/>
              <a:buChar char="❖"/>
            </a:pPr>
            <a:r>
              <a:rPr lang="en"/>
              <a:t>used to describe people who have been to the United States and return with American affections</a:t>
            </a:r>
          </a:p>
        </p:txBody>
      </p:sp>
      <p:pic>
        <p:nvPicPr>
          <p:cNvPr id="38" name="Shape 38"/>
          <p:cNvPicPr preferRelativeResize="0"/>
          <p:nvPr/>
        </p:nvPicPr>
        <p:blipFill>
          <a:blip r:embed="rId3"/>
          <a:stretch>
            <a:fillRect/>
          </a:stretch>
        </p:blipFill>
        <p:spPr>
          <a:xfrm>
            <a:off x="5801700" y="260587"/>
            <a:ext cx="2266950" cy="200977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About the Book</a:t>
            </a:r>
          </a:p>
        </p:txBody>
      </p:sp>
      <p:sp>
        <p:nvSpPr>
          <p:cNvPr id="44" name="Shape 4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b="1"/>
              <a:t>Ifemelu</a:t>
            </a:r>
          </a:p>
          <a:p>
            <a:pPr marL="457200" lvl="0" indent="-419100" rtl="0">
              <a:buClr>
                <a:schemeClr val="dk1"/>
              </a:buClr>
              <a:buSzPct val="100000"/>
              <a:buFont typeface="Arial"/>
              <a:buChar char="❖"/>
            </a:pPr>
            <a:r>
              <a:rPr lang="en"/>
              <a:t>a Nigerian woman</a:t>
            </a:r>
          </a:p>
          <a:p>
            <a:pPr marL="457200" lvl="0" indent="-419100" rtl="0">
              <a:buClr>
                <a:schemeClr val="dk1"/>
              </a:buClr>
              <a:buSzPct val="100000"/>
              <a:buFont typeface="Arial"/>
              <a:buChar char="❖"/>
            </a:pPr>
            <a:r>
              <a:rPr lang="en"/>
              <a:t>recently completed a fellowship at Princeton</a:t>
            </a:r>
          </a:p>
          <a:p>
            <a:pPr marL="457200" lvl="0" indent="-419100" rtl="0">
              <a:buClr>
                <a:schemeClr val="dk1"/>
              </a:buClr>
              <a:buSzPct val="100000"/>
              <a:buFont typeface="Arial"/>
              <a:buChar char="❖"/>
            </a:pPr>
            <a:r>
              <a:rPr lang="en"/>
              <a:t>spent years in America creating noteworthy blogs about her American experience</a:t>
            </a:r>
          </a:p>
          <a:p>
            <a:pPr marL="457200" lvl="0" indent="-419100" rtl="0">
              <a:buClr>
                <a:schemeClr val="dk1"/>
              </a:buClr>
              <a:buSzPct val="100000"/>
              <a:buFont typeface="Arial"/>
              <a:buChar char="❖"/>
            </a:pPr>
            <a:r>
              <a:rPr lang="en"/>
              <a:t>decides to return to her home in Nigeria</a:t>
            </a:r>
          </a:p>
          <a:p>
            <a:endParaRPr/>
          </a:p>
        </p:txBody>
      </p:sp>
      <p:pic>
        <p:nvPicPr>
          <p:cNvPr id="45" name="Shape 45"/>
          <p:cNvPicPr preferRelativeResize="0"/>
          <p:nvPr/>
        </p:nvPicPr>
        <p:blipFill>
          <a:blip r:embed="rId3"/>
          <a:stretch>
            <a:fillRect/>
          </a:stretch>
        </p:blipFill>
        <p:spPr>
          <a:xfrm>
            <a:off x="6191875" y="415621"/>
            <a:ext cx="1771650" cy="186442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About the Book</a:t>
            </a:r>
          </a:p>
        </p:txBody>
      </p:sp>
      <p:sp>
        <p:nvSpPr>
          <p:cNvPr id="51" name="Shape 5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a:t>Ifemelu’s Intriguing Story…</a:t>
            </a:r>
          </a:p>
          <a:p>
            <a:endParaRPr/>
          </a:p>
          <a:p>
            <a:pPr marL="457200" lvl="0" indent="-419100">
              <a:buClr>
                <a:schemeClr val="dk1"/>
              </a:buClr>
              <a:buSzPct val="100000"/>
              <a:buFont typeface="Arial"/>
              <a:buChar char="❖"/>
            </a:pPr>
            <a:r>
              <a:rPr lang="en"/>
              <a:t>Her travels and experiences are cries for a place to belong</a:t>
            </a:r>
          </a:p>
        </p:txBody>
      </p:sp>
      <p:pic>
        <p:nvPicPr>
          <p:cNvPr id="52" name="Shape 52"/>
          <p:cNvPicPr preferRelativeResize="0"/>
          <p:nvPr/>
        </p:nvPicPr>
        <p:blipFill>
          <a:blip r:embed="rId3"/>
          <a:stretch>
            <a:fillRect/>
          </a:stretch>
        </p:blipFill>
        <p:spPr>
          <a:xfrm>
            <a:off x="5518562" y="205975"/>
            <a:ext cx="3168225" cy="166310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About the Book</a:t>
            </a:r>
          </a:p>
        </p:txBody>
      </p:sp>
      <p:sp>
        <p:nvSpPr>
          <p:cNvPr id="58" name="Shape 5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b="1">
                <a:solidFill>
                  <a:srgbClr val="000000"/>
                </a:solidFill>
              </a:rPr>
              <a:t>Obinze</a:t>
            </a:r>
          </a:p>
          <a:p>
            <a:pPr marL="457200" lvl="0" indent="-419100" rtl="0">
              <a:buClr>
                <a:srgbClr val="000000"/>
              </a:buClr>
              <a:buSzPct val="100000"/>
              <a:buFont typeface="Arial"/>
              <a:buChar char="❖"/>
            </a:pPr>
            <a:r>
              <a:rPr lang="en">
                <a:solidFill>
                  <a:srgbClr val="000000"/>
                </a:solidFill>
              </a:rPr>
              <a:t>Ifemelu’s Nigerian teenage love</a:t>
            </a:r>
          </a:p>
          <a:p>
            <a:pPr marL="457200" lvl="0" indent="-419100" rtl="0">
              <a:buClr>
                <a:srgbClr val="000000"/>
              </a:buClr>
              <a:buSzPct val="100000"/>
              <a:buFont typeface="Arial"/>
              <a:buChar char="❖"/>
            </a:pPr>
            <a:r>
              <a:rPr lang="en">
                <a:solidFill>
                  <a:srgbClr val="000000"/>
                </a:solidFill>
              </a:rPr>
              <a:t>son of a professor</a:t>
            </a:r>
          </a:p>
          <a:p>
            <a:pPr marL="457200" lvl="0" indent="-419100" rtl="0">
              <a:buClr>
                <a:srgbClr val="000000"/>
              </a:buClr>
              <a:buSzPct val="100000"/>
              <a:buFont typeface="Arial"/>
              <a:buChar char="❖"/>
            </a:pPr>
            <a:r>
              <a:rPr lang="en">
                <a:solidFill>
                  <a:srgbClr val="000000"/>
                </a:solidFill>
              </a:rPr>
              <a:t>torn away from Ifemelu by war</a:t>
            </a:r>
          </a:p>
          <a:p>
            <a:pPr marL="457200" lvl="0" indent="-419100" rtl="0">
              <a:buClr>
                <a:srgbClr val="000000"/>
              </a:buClr>
              <a:buSzPct val="100000"/>
              <a:buFont typeface="Arial"/>
              <a:buChar char="❖"/>
            </a:pPr>
            <a:r>
              <a:rPr lang="en">
                <a:solidFill>
                  <a:srgbClr val="000000"/>
                </a:solidFill>
              </a:rPr>
              <a:t>hindered by post-9/11 America</a:t>
            </a:r>
          </a:p>
          <a:p>
            <a:pPr marL="457200" lvl="0" indent="-419100" rtl="0">
              <a:buClr>
                <a:srgbClr val="000000"/>
              </a:buClr>
              <a:buSzPct val="100000"/>
              <a:buFont typeface="Arial"/>
              <a:buChar char="❖"/>
            </a:pPr>
            <a:r>
              <a:rPr lang="en">
                <a:solidFill>
                  <a:srgbClr val="000000"/>
                </a:solidFill>
              </a:rPr>
              <a:t>now wealthy...and married </a:t>
            </a:r>
          </a:p>
          <a:p>
            <a:endParaRPr/>
          </a:p>
        </p:txBody>
      </p:sp>
      <p:pic>
        <p:nvPicPr>
          <p:cNvPr id="59" name="Shape 59"/>
          <p:cNvPicPr preferRelativeResize="0"/>
          <p:nvPr/>
        </p:nvPicPr>
        <p:blipFill>
          <a:blip r:embed="rId3"/>
          <a:stretch>
            <a:fillRect/>
          </a:stretch>
        </p:blipFill>
        <p:spPr>
          <a:xfrm>
            <a:off x="6482575" y="391825"/>
            <a:ext cx="2204225" cy="3953524"/>
          </a:xfrm>
          <a:prstGeom prst="rect">
            <a:avLst/>
          </a:prstGeom>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i="1">
                <a:solidFill>
                  <a:srgbClr val="000000"/>
                </a:solidFill>
              </a:rPr>
              <a:t>Americanah</a:t>
            </a:r>
            <a:r>
              <a:rPr lang="en"/>
              <a:t> &amp;    ESOL Connection</a:t>
            </a:r>
          </a:p>
        </p:txBody>
      </p:sp>
      <p:sp>
        <p:nvSpPr>
          <p:cNvPr id="65" name="Shape 6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00000"/>
              <a:buFont typeface="Arial"/>
              <a:buChar char="❖"/>
            </a:pPr>
            <a:r>
              <a:rPr lang="en"/>
              <a:t>addresses a lot of sentiments when it comes to what is average or acceptable for immigrants in America </a:t>
            </a:r>
          </a:p>
          <a:p>
            <a:endParaRPr/>
          </a:p>
          <a:p>
            <a:pPr marL="457200" lvl="0" indent="-419100">
              <a:buClr>
                <a:schemeClr val="dk1"/>
              </a:buClr>
              <a:buSzPct val="100000"/>
              <a:buFont typeface="Arial"/>
              <a:buChar char="❖"/>
            </a:pPr>
            <a:r>
              <a:rPr lang="en"/>
              <a:t>body image and cultural expectations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i="1">
                <a:solidFill>
                  <a:srgbClr val="000000"/>
                </a:solidFill>
              </a:rPr>
              <a:t>Americanah</a:t>
            </a:r>
            <a:r>
              <a:rPr lang="en">
                <a:solidFill>
                  <a:srgbClr val="000000"/>
                </a:solidFill>
              </a:rPr>
              <a:t> </a:t>
            </a:r>
            <a:r>
              <a:rPr lang="en"/>
              <a:t>&amp;   The Argument</a:t>
            </a:r>
          </a:p>
        </p:txBody>
      </p:sp>
      <p:sp>
        <p:nvSpPr>
          <p:cNvPr id="71" name="Shape 7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00000"/>
              <a:buFont typeface="Arial"/>
              <a:buChar char="❖"/>
            </a:pPr>
            <a:r>
              <a:rPr lang="en"/>
              <a:t>You can’t have your cake and eat it too...or can you?</a:t>
            </a:r>
          </a:p>
          <a:p>
            <a:pPr marL="457200" lvl="0" indent="-419100" rtl="0">
              <a:buClr>
                <a:schemeClr val="dk1"/>
              </a:buClr>
              <a:buSzPct val="100000"/>
              <a:buFont typeface="Arial"/>
              <a:buChar char="❖"/>
            </a:pPr>
            <a:r>
              <a:rPr lang="en"/>
              <a:t>Beauty is more than skin deep.</a:t>
            </a:r>
          </a:p>
          <a:p>
            <a:pPr marL="457200" lvl="0" indent="-419100" rtl="0">
              <a:buClr>
                <a:schemeClr val="dk1"/>
              </a:buClr>
              <a:buSzPct val="100000"/>
              <a:buFont typeface="Arial"/>
              <a:buChar char="❖"/>
            </a:pPr>
            <a:r>
              <a:rPr lang="en"/>
              <a:t>That what you despise, you may become.</a:t>
            </a:r>
          </a:p>
          <a:p>
            <a:pPr marL="457200" lvl="0" indent="-419100" rtl="0">
              <a:buClr>
                <a:schemeClr val="dk1"/>
              </a:buClr>
              <a:buSzPct val="100000"/>
              <a:buFont typeface="Arial"/>
              <a:buChar char="❖"/>
            </a:pPr>
            <a:r>
              <a:rPr lang="en"/>
              <a:t>Assimilation is necessary to be “American.”</a:t>
            </a:r>
          </a:p>
          <a:p>
            <a:endParaRPr/>
          </a:p>
          <a:p>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Thought-Provoking...</a:t>
            </a:r>
          </a:p>
        </p:txBody>
      </p:sp>
      <p:sp>
        <p:nvSpPr>
          <p:cNvPr id="77" name="Shape 7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00000"/>
              <a:buFont typeface="Arial"/>
              <a:buChar char="❖"/>
            </a:pPr>
            <a:r>
              <a:rPr lang="en"/>
              <a:t>What does it take to make it in America?</a:t>
            </a:r>
          </a:p>
          <a:p>
            <a:pPr marL="457200" lvl="0" indent="-419100" rtl="0">
              <a:buClr>
                <a:schemeClr val="dk1"/>
              </a:buClr>
              <a:buSzPct val="100000"/>
              <a:buFont typeface="Arial"/>
              <a:buChar char="❖"/>
            </a:pPr>
            <a:r>
              <a:rPr lang="en"/>
              <a:t>How do WE experience America?</a:t>
            </a:r>
          </a:p>
          <a:p>
            <a:pPr marL="457200" lvl="0" indent="-228600" rtl="0">
              <a:lnSpc>
                <a:spcPct val="115000"/>
              </a:lnSpc>
              <a:spcBef>
                <a:spcPts val="800"/>
              </a:spcBef>
              <a:buNone/>
            </a:pPr>
            <a:r>
              <a:rPr lang="en" sz="3200" u="sng">
                <a:solidFill>
                  <a:schemeClr val="hlink"/>
                </a:solidFill>
                <a:hlinkClick r:id="rId3"/>
              </a:rPr>
              <a:t>https://www.youtube.com/watch?v=0uW9AbMBoFM</a:t>
            </a:r>
          </a:p>
          <a:p>
            <a:endParaRPr/>
          </a:p>
        </p:txBody>
      </p:sp>
    </p:spTree>
  </p:cSld>
  <p:clrMapOvr>
    <a:masterClrMapping/>
  </p:clrMapOvr>
  <p:transition spd="slow">
    <p:cut/>
  </p:transition>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1093</Words>
  <Application>Microsoft Office PowerPoint</Application>
  <PresentationFormat>On-screen Show (16:9)</PresentationFormat>
  <Paragraphs>136</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simple-light</vt:lpstr>
      <vt:lpstr>Book Circle/Book Report by Kendra Castelow &amp; Aisha Evans </vt:lpstr>
      <vt:lpstr>Chimamanda Ngozi Adichie</vt:lpstr>
      <vt:lpstr>“Americanah”</vt:lpstr>
      <vt:lpstr>About the Book</vt:lpstr>
      <vt:lpstr>About the Book</vt:lpstr>
      <vt:lpstr>About the Book</vt:lpstr>
      <vt:lpstr>Americanah &amp;    ESOL Connection</vt:lpstr>
      <vt:lpstr>Americanah &amp;   The Argument</vt:lpstr>
      <vt:lpstr>Thought-Provoking...</vt:lpstr>
      <vt:lpstr>Ifemelu’s Words...</vt:lpstr>
      <vt:lpstr>Other Key Points for Debate</vt:lpstr>
      <vt:lpstr>Black Hair and the Movies</vt:lpstr>
      <vt:lpstr>Adichie on Importance of Ifemelu’s Hair...</vt:lpstr>
      <vt:lpstr>
 Adichie on Importance of Ifemelu’s Hair...</vt:lpstr>
      <vt:lpstr>The Argument...</vt:lpstr>
      <vt:lpstr>Question...</vt:lpstr>
      <vt:lpstr>Hair and Music</vt:lpstr>
      <vt:lpstr>Religion - Respect for Others vs. Radicalism</vt:lpstr>
      <vt:lpstr>Religion - Respect for Others vs. Radicalism</vt:lpstr>
      <vt:lpstr>Assimilation is necessary to be “American.”</vt:lpstr>
      <vt:lpstr>Blackness in America - African vs. African-American</vt:lpstr>
      <vt:lpstr>What is “being black” in America?</vt:lpstr>
      <vt:lpstr>What you despise, you may become.</vt:lpstr>
      <vt:lpstr>An International Symbol</vt:lpstr>
      <vt:lpstr>Argument Activity</vt:lpstr>
      <vt:lpstr>Book Circle/Book Report by Kendra Castelow &amp; Aisha Evans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Book Circle/Book Report by Kendra Castelow &amp; Aisha Evans</dc:title>
  <dc:creator>Vickie</dc:creator>
  <cp:lastModifiedBy>Victoria Deneroff</cp:lastModifiedBy>
  <cp:revision>1</cp:revision>
  <dcterms:modified xsi:type="dcterms:W3CDTF">2014-03-02T14:21:18Z</dcterms:modified>
</cp:coreProperties>
</file>